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6858000" cy="9144000" type="screen4x3"/>
  <p:notesSz cx="6797675" cy="9926638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2437"/>
    <a:srgbClr val="000090"/>
    <a:srgbClr val="FC6C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61" d="100"/>
          <a:sy n="161" d="100"/>
        </p:scale>
        <p:origin x="-656" y="49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mmola Emanuele" userId="e9539515-76ea-4078-9059-2cc7e01463d5" providerId="ADAL" clId="{995BB2B8-767D-4022-94E1-DBC90A30FAF3}"/>
    <pc:docChg chg="modSld">
      <pc:chgData name="Memmola Emanuele" userId="e9539515-76ea-4078-9059-2cc7e01463d5" providerId="ADAL" clId="{995BB2B8-767D-4022-94E1-DBC90A30FAF3}" dt="2024-04-11T09:19:17.847" v="16" actId="20577"/>
      <pc:docMkLst>
        <pc:docMk/>
      </pc:docMkLst>
      <pc:sldChg chg="modSp mod">
        <pc:chgData name="Memmola Emanuele" userId="e9539515-76ea-4078-9059-2cc7e01463d5" providerId="ADAL" clId="{995BB2B8-767D-4022-94E1-DBC90A30FAF3}" dt="2024-04-11T09:19:17.847" v="16" actId="20577"/>
        <pc:sldMkLst>
          <pc:docMk/>
          <pc:sldMk cId="956173746" sldId="257"/>
        </pc:sldMkLst>
        <pc:spChg chg="mod">
          <ac:chgData name="Memmola Emanuele" userId="e9539515-76ea-4078-9059-2cc7e01463d5" providerId="ADAL" clId="{995BB2B8-767D-4022-94E1-DBC90A30FAF3}" dt="2024-04-11T09:19:17.847" v="16" actId="20577"/>
          <ac:spMkLst>
            <pc:docMk/>
            <pc:sldMk cId="956173746" sldId="257"/>
            <ac:spMk id="2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862" cy="497333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294" y="1"/>
            <a:ext cx="2945862" cy="497333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r">
              <a:defRPr sz="1200"/>
            </a:lvl1pPr>
          </a:lstStyle>
          <a:p>
            <a:fld id="{D6DC615B-A667-4D31-AD5F-ACC693FD8627}" type="datetimeFigureOut">
              <a:rPr lang="it-IT" smtClean="0"/>
              <a:t>15/04/24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221" tIns="44111" rIns="88221" bIns="44111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64" y="4777782"/>
            <a:ext cx="5438748" cy="3907834"/>
          </a:xfrm>
          <a:prstGeom prst="rect">
            <a:avLst/>
          </a:prstGeom>
        </p:spPr>
        <p:txBody>
          <a:bodyPr vert="horz" lIns="88221" tIns="44111" rIns="88221" bIns="44111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9305"/>
            <a:ext cx="2945862" cy="497333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294" y="9429305"/>
            <a:ext cx="2945862" cy="497333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r">
              <a:defRPr sz="1200"/>
            </a:lvl1pPr>
          </a:lstStyle>
          <a:p>
            <a:fld id="{8275F13C-5980-4A5B-A12A-123EDBE52D0C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80585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DD307-2B31-4C48-A622-092A81765950}" type="datetimeFigureOut">
              <a:rPr lang="it-IT" smtClean="0"/>
              <a:t>15/04/24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47F01-5689-A048-93B1-50AC92DFBCBD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4314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DD307-2B31-4C48-A622-092A81765950}" type="datetimeFigureOut">
              <a:rPr lang="it-IT" smtClean="0"/>
              <a:t>15/04/24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47F01-5689-A048-93B1-50AC92DFBCBD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94446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DD307-2B31-4C48-A622-092A81765950}" type="datetimeFigureOut">
              <a:rPr lang="it-IT" smtClean="0"/>
              <a:t>15/04/24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47F01-5689-A048-93B1-50AC92DFBCBD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55877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DD307-2B31-4C48-A622-092A81765950}" type="datetimeFigureOut">
              <a:rPr lang="it-IT" smtClean="0"/>
              <a:t>15/04/24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47F01-5689-A048-93B1-50AC92DFBCBD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52296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DD307-2B31-4C48-A622-092A81765950}" type="datetimeFigureOut">
              <a:rPr lang="it-IT" smtClean="0"/>
              <a:t>15/04/24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47F01-5689-A048-93B1-50AC92DFBCBD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84594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DD307-2B31-4C48-A622-092A81765950}" type="datetimeFigureOut">
              <a:rPr lang="it-IT" smtClean="0"/>
              <a:t>15/04/24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47F01-5689-A048-93B1-50AC92DFBCBD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5159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DD307-2B31-4C48-A622-092A81765950}" type="datetimeFigureOut">
              <a:rPr lang="it-IT" smtClean="0"/>
              <a:t>15/04/24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47F01-5689-A048-93B1-50AC92DFBCBD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1508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DD307-2B31-4C48-A622-092A81765950}" type="datetimeFigureOut">
              <a:rPr lang="it-IT" smtClean="0"/>
              <a:t>15/04/24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47F01-5689-A048-93B1-50AC92DFBCBD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67874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DD307-2B31-4C48-A622-092A81765950}" type="datetimeFigureOut">
              <a:rPr lang="it-IT" smtClean="0"/>
              <a:t>15/04/24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47F01-5689-A048-93B1-50AC92DFBCBD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08338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DD307-2B31-4C48-A622-092A81765950}" type="datetimeFigureOut">
              <a:rPr lang="it-IT" smtClean="0"/>
              <a:t>15/04/24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47F01-5689-A048-93B1-50AC92DFBCBD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1155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DD307-2B31-4C48-A622-092A81765950}" type="datetimeFigureOut">
              <a:rPr lang="it-IT" smtClean="0"/>
              <a:t>15/04/24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47F01-5689-A048-93B1-50AC92DFBCBD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81277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DD307-2B31-4C48-A622-092A81765950}" type="datetimeFigureOut">
              <a:rPr lang="it-IT" smtClean="0"/>
              <a:t>15/04/24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D47F01-5689-A048-93B1-50AC92DFBCBD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64755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leonardo.nocco@ordingtaranto.it" TargetMode="Externa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ttore diritto 2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40000" rotWithShape="0">
                    <a:srgbClr val="000000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ttangolo 3"/>
          <p:cNvSpPr/>
          <p:nvPr/>
        </p:nvSpPr>
        <p:spPr>
          <a:xfrm>
            <a:off x="14099" y="-46791"/>
            <a:ext cx="6858000" cy="9144000"/>
          </a:xfrm>
          <a:prstGeom prst="rect">
            <a:avLst/>
          </a:prstGeom>
          <a:solidFill>
            <a:srgbClr val="142437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" name="Rettangolo 9"/>
          <p:cNvSpPr/>
          <p:nvPr/>
        </p:nvSpPr>
        <p:spPr>
          <a:xfrm>
            <a:off x="4619020" y="0"/>
            <a:ext cx="2224881" cy="69772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23494" y="6556477"/>
            <a:ext cx="6834506" cy="2211326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/>
              <a:t>Ore 14:15</a:t>
            </a:r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965978" y="6556477"/>
            <a:ext cx="5892022" cy="2212624"/>
          </a:xfrm>
          <a:prstGeom prst="rect">
            <a:avLst/>
          </a:prstGeom>
          <a:solidFill>
            <a:srgbClr val="FC6C3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965978" y="0"/>
            <a:ext cx="939333" cy="1965802"/>
          </a:xfrm>
          <a:prstGeom prst="rect">
            <a:avLst/>
          </a:prstGeom>
          <a:solidFill>
            <a:srgbClr val="FC6C30"/>
          </a:solidFill>
          <a:ln>
            <a:solidFill>
              <a:srgbClr val="FC6C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914400" y="2187448"/>
            <a:ext cx="352739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L’IDROGENO SOSTENIBILE PER ACCELERARE LA TRANSIZIONE ENERGETICA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-10751" y="6499882"/>
            <a:ext cx="965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80" dirty="0"/>
              <a:t>ore 14:30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="" xmlns:a16="http://schemas.microsoft.com/office/drawing/2014/main" id="{B97416BD-6628-B487-9349-356FFBF0F79E}"/>
              </a:ext>
            </a:extLst>
          </p:cNvPr>
          <p:cNvSpPr txBox="1"/>
          <p:nvPr/>
        </p:nvSpPr>
        <p:spPr>
          <a:xfrm>
            <a:off x="-5166" y="6639003"/>
            <a:ext cx="965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80" dirty="0"/>
              <a:t>ore 14:45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="" xmlns:a16="http://schemas.microsoft.com/office/drawing/2014/main" id="{B8671BCE-B504-F5F0-7AA9-CDE494505FB5}"/>
              </a:ext>
            </a:extLst>
          </p:cNvPr>
          <p:cNvSpPr txBox="1"/>
          <p:nvPr/>
        </p:nvSpPr>
        <p:spPr>
          <a:xfrm>
            <a:off x="987480" y="6502364"/>
            <a:ext cx="5823532" cy="2388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it-IT" sz="980" dirty="0"/>
              <a:t>Registrazione partecipanti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it-IT" sz="980" dirty="0"/>
              <a:t>Saluti e introduzione:</a:t>
            </a:r>
          </a:p>
          <a:p>
            <a:pPr marL="360363" lvl="1" indent="-182563">
              <a:buFont typeface="Arial" panose="020B0604020202020204" pitchFamily="34" charset="0"/>
              <a:buChar char="•"/>
            </a:pPr>
            <a:r>
              <a:rPr lang="it-IT" sz="980" dirty="0"/>
              <a:t>Presidente Ordine Ingegneri - prof. ing. Luigi Alberto Ciro DE FILIPPIS;</a:t>
            </a:r>
          </a:p>
          <a:p>
            <a:pPr marL="360363" lvl="1" indent="-182563">
              <a:buFont typeface="Arial" panose="020B0604020202020204" pitchFamily="34" charset="0"/>
              <a:buChar char="•"/>
            </a:pPr>
            <a:r>
              <a:rPr lang="it-IT" sz="980" dirty="0"/>
              <a:t>Consigliere delegato Commissione Energia - ing. Carlo ZIZZI;</a:t>
            </a:r>
          </a:p>
          <a:p>
            <a:pPr marL="360363" lvl="1" indent="-182563">
              <a:buFont typeface="Arial" panose="020B0604020202020204" pitchFamily="34" charset="0"/>
              <a:buChar char="•"/>
            </a:pPr>
            <a:r>
              <a:rPr lang="it-IT" sz="980" dirty="0"/>
              <a:t>Consigliere delegato Commissione Ambiente e Territorio - ing. Emanuele MEMMOLA;</a:t>
            </a:r>
          </a:p>
          <a:p>
            <a:pPr marL="360363" lvl="1" indent="-182563">
              <a:buFont typeface="Arial" panose="020B0604020202020204" pitchFamily="34" charset="0"/>
              <a:buChar char="•"/>
            </a:pPr>
            <a:r>
              <a:rPr lang="it-IT" sz="980" dirty="0"/>
              <a:t>Funzionario Comando Prov. VVF Taranto – DVD ing. Giovanni PIETROFORTE;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980" dirty="0" smtClean="0"/>
              <a:t>Tecniche di produzione e metodi di impiego di idrogeno rinnovabile - </a:t>
            </a:r>
            <a:r>
              <a:rPr lang="it-IT" sz="980" dirty="0" smtClean="0"/>
              <a:t>ing</a:t>
            </a:r>
            <a:r>
              <a:rPr lang="it-IT" sz="980" dirty="0"/>
              <a:t>. Saverio LAZZARO;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980" dirty="0"/>
              <a:t>Normazione tecnica: focus sulla sicurezza dell’idrogeno  </a:t>
            </a:r>
            <a:r>
              <a:rPr lang="it-IT" sz="980" dirty="0" smtClean="0"/>
              <a:t>- </a:t>
            </a:r>
            <a:r>
              <a:rPr lang="it-IT" sz="980" dirty="0"/>
              <a:t>ing. Terenzio VENTURA;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980" dirty="0"/>
              <a:t>Esperienze: sicurezza e tutela ambientale nel processo di produzione dell’idrogeno come vettore energetico, analisi delle problematiche connesse allo stoccaggio e al trasporto - </a:t>
            </a:r>
            <a:r>
              <a:rPr lang="it-IT" sz="980" dirty="0" smtClean="0"/>
              <a:t>ing</a:t>
            </a:r>
            <a:r>
              <a:rPr lang="it-IT" sz="980" dirty="0"/>
              <a:t>. Egidio DI PONZIO;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980" dirty="0"/>
              <a:t>Coffee break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980" dirty="0"/>
              <a:t>Strategia e incentivi per l'idrogeno e la transizione energetica </a:t>
            </a:r>
            <a:r>
              <a:rPr lang="it-IT" sz="980" dirty="0" smtClean="0"/>
              <a:t>- ing</a:t>
            </a:r>
            <a:r>
              <a:rPr lang="it-IT" sz="980" dirty="0"/>
              <a:t>. Antonio </a:t>
            </a:r>
            <a:r>
              <a:rPr lang="it-IT" sz="980" dirty="0" smtClean="0"/>
              <a:t>GELSOMINO;</a:t>
            </a:r>
            <a:endParaRPr lang="it-IT" sz="98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980" dirty="0"/>
              <a:t>L’idrogeno e le opportunità per le imprese </a:t>
            </a:r>
            <a:r>
              <a:rPr lang="it-IT" sz="980" dirty="0" smtClean="0"/>
              <a:t>- ing</a:t>
            </a:r>
            <a:r>
              <a:rPr lang="it-IT" sz="980" dirty="0"/>
              <a:t>. Federico Cangialosi; </a:t>
            </a:r>
            <a:r>
              <a:rPr lang="it-IT" sz="980" dirty="0" smtClean="0"/>
              <a:t>ing</a:t>
            </a:r>
            <a:r>
              <a:rPr lang="it-IT" sz="980" dirty="0"/>
              <a:t>. Luigi Sergi;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980" dirty="0"/>
              <a:t>Conclusioni e dibattito finale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it-IT" sz="1200" dirty="0"/>
          </a:p>
        </p:txBody>
      </p:sp>
      <p:sp>
        <p:nvSpPr>
          <p:cNvPr id="24" name="CasellaDiTesto 23">
            <a:extLst>
              <a:ext uri="{FF2B5EF4-FFF2-40B4-BE49-F238E27FC236}">
                <a16:creationId xmlns="" xmlns:a16="http://schemas.microsoft.com/office/drawing/2014/main" id="{36CC833F-3157-6038-FD19-CF8BE5E367AC}"/>
              </a:ext>
            </a:extLst>
          </p:cNvPr>
          <p:cNvSpPr txBox="1"/>
          <p:nvPr/>
        </p:nvSpPr>
        <p:spPr>
          <a:xfrm>
            <a:off x="-10246" y="7394472"/>
            <a:ext cx="965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80" dirty="0"/>
              <a:t>ore 15:00</a:t>
            </a:r>
          </a:p>
        </p:txBody>
      </p:sp>
      <p:pic>
        <p:nvPicPr>
          <p:cNvPr id="22" name="Immagine 21" descr="LOGO INGEGNERI.eps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6846"/>
          <a:stretch/>
        </p:blipFill>
        <p:spPr>
          <a:xfrm>
            <a:off x="4843297" y="169065"/>
            <a:ext cx="1766823" cy="1458183"/>
          </a:xfrm>
          <a:prstGeom prst="rect">
            <a:avLst/>
          </a:prstGeom>
        </p:spPr>
      </p:pic>
      <p:sp>
        <p:nvSpPr>
          <p:cNvPr id="32" name="CasellaDiTesto 31"/>
          <p:cNvSpPr txBox="1"/>
          <p:nvPr/>
        </p:nvSpPr>
        <p:spPr>
          <a:xfrm>
            <a:off x="4597518" y="5411998"/>
            <a:ext cx="224638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/>
              <a:t>Evento Formativo</a:t>
            </a:r>
          </a:p>
          <a:p>
            <a:pPr algn="ctr"/>
            <a:r>
              <a:rPr lang="it-IT" sz="1400" dirty="0"/>
              <a:t> a cura delle Commissioni </a:t>
            </a:r>
          </a:p>
          <a:p>
            <a:pPr algn="ctr"/>
            <a:r>
              <a:rPr lang="it-IT" sz="1500" b="1" dirty="0"/>
              <a:t>AMBIENTE E TERRITORIO ED  ENERGIA </a:t>
            </a:r>
            <a:endParaRPr lang="it-IT" sz="1500" b="1" dirty="0">
              <a:solidFill>
                <a:srgbClr val="142437"/>
              </a:solidFill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4611617" y="1627248"/>
            <a:ext cx="224638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solidFill>
                  <a:srgbClr val="142437"/>
                </a:solidFill>
              </a:rPr>
              <a:t>Ordine degli Ingegneri della Provincia </a:t>
            </a:r>
          </a:p>
          <a:p>
            <a:pPr algn="ctr"/>
            <a:r>
              <a:rPr lang="it-IT" sz="1600" dirty="0">
                <a:solidFill>
                  <a:srgbClr val="142437"/>
                </a:solidFill>
              </a:rPr>
              <a:t>di TARANTO</a:t>
            </a:r>
            <a:endParaRPr lang="it-IT" sz="1500" dirty="0"/>
          </a:p>
          <a:p>
            <a:pPr algn="ctr"/>
            <a:endParaRPr lang="it-IT" sz="1500" dirty="0"/>
          </a:p>
          <a:p>
            <a:pPr algn="ctr"/>
            <a:endParaRPr lang="it-IT" sz="1500" dirty="0"/>
          </a:p>
        </p:txBody>
      </p:sp>
      <p:sp>
        <p:nvSpPr>
          <p:cNvPr id="34" name="CasellaDiTesto 33"/>
          <p:cNvSpPr txBox="1"/>
          <p:nvPr/>
        </p:nvSpPr>
        <p:spPr>
          <a:xfrm>
            <a:off x="1926812" y="1175249"/>
            <a:ext cx="28179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bg1"/>
                </a:solidFill>
              </a:rPr>
              <a:t>SEMINARIO FORMATIVO </a:t>
            </a:r>
          </a:p>
          <a:p>
            <a:r>
              <a:rPr lang="it-IT" sz="1400" dirty="0">
                <a:solidFill>
                  <a:schemeClr val="bg1"/>
                </a:solidFill>
              </a:rPr>
              <a:t>(4 CFP E 4 ORE PROFESSIONISTI </a:t>
            </a:r>
          </a:p>
          <a:p>
            <a:r>
              <a:rPr lang="it-IT" sz="1400" dirty="0">
                <a:solidFill>
                  <a:schemeClr val="bg1"/>
                </a:solidFill>
              </a:rPr>
              <a:t>ANTINCENDIO)</a:t>
            </a:r>
          </a:p>
        </p:txBody>
      </p:sp>
      <p:sp>
        <p:nvSpPr>
          <p:cNvPr id="35" name="CasellaDiTesto 34"/>
          <p:cNvSpPr txBox="1"/>
          <p:nvPr/>
        </p:nvSpPr>
        <p:spPr>
          <a:xfrm>
            <a:off x="916849" y="4949045"/>
            <a:ext cx="24261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>
                <a:solidFill>
                  <a:srgbClr val="FC6C30"/>
                </a:solidFill>
              </a:rPr>
              <a:t>Venerdì  19 Aprile 2024</a:t>
            </a:r>
          </a:p>
          <a:p>
            <a:r>
              <a:rPr lang="it-IT" sz="1600" dirty="0">
                <a:solidFill>
                  <a:srgbClr val="FC6C30"/>
                </a:solidFill>
              </a:rPr>
              <a:t>ore </a:t>
            </a:r>
            <a:r>
              <a:rPr lang="it-IT" sz="1600" dirty="0" smtClean="0">
                <a:solidFill>
                  <a:srgbClr val="FC6C30"/>
                </a:solidFill>
              </a:rPr>
              <a:t>14.45 </a:t>
            </a:r>
            <a:r>
              <a:rPr lang="mr-IN" sz="1600" dirty="0">
                <a:solidFill>
                  <a:srgbClr val="FC6C30"/>
                </a:solidFill>
              </a:rPr>
              <a:t>–</a:t>
            </a:r>
            <a:r>
              <a:rPr lang="it-IT" sz="1600" dirty="0">
                <a:solidFill>
                  <a:srgbClr val="FC6C30"/>
                </a:solidFill>
              </a:rPr>
              <a:t> 19</a:t>
            </a:r>
            <a:r>
              <a:rPr lang="it-IT" sz="1600" dirty="0" smtClean="0">
                <a:solidFill>
                  <a:srgbClr val="FC6C30"/>
                </a:solidFill>
              </a:rPr>
              <a:t>:15</a:t>
            </a:r>
            <a:endParaRPr lang="it-IT" sz="1600" dirty="0">
              <a:solidFill>
                <a:srgbClr val="FC6C30"/>
              </a:solidFill>
            </a:endParaRPr>
          </a:p>
          <a:p>
            <a:endParaRPr lang="it-IT" sz="1600" dirty="0">
              <a:solidFill>
                <a:srgbClr val="FC6C30"/>
              </a:solidFill>
            </a:endParaRPr>
          </a:p>
          <a:p>
            <a:r>
              <a:rPr lang="it-IT" sz="1600" dirty="0">
                <a:solidFill>
                  <a:srgbClr val="FC6C30"/>
                </a:solidFill>
              </a:rPr>
              <a:t>Sala Corsi </a:t>
            </a:r>
          </a:p>
          <a:p>
            <a:r>
              <a:rPr lang="it-IT" sz="1600" dirty="0">
                <a:solidFill>
                  <a:srgbClr val="FC6C30"/>
                </a:solidFill>
              </a:rPr>
              <a:t>ORDINE DEGLI INGEGNERI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="" xmlns:a16="http://schemas.microsoft.com/office/drawing/2014/main" id="{EA9596D9-71FE-81CC-3EE7-0103A24AD231}"/>
              </a:ext>
            </a:extLst>
          </p:cNvPr>
          <p:cNvSpPr txBox="1"/>
          <p:nvPr/>
        </p:nvSpPr>
        <p:spPr>
          <a:xfrm>
            <a:off x="-3961" y="7545469"/>
            <a:ext cx="965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80" dirty="0"/>
              <a:t>ore 15:30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="" xmlns:a16="http://schemas.microsoft.com/office/drawing/2014/main" id="{9330F1DB-049C-47A0-80A1-1D624299FAED}"/>
              </a:ext>
            </a:extLst>
          </p:cNvPr>
          <p:cNvSpPr txBox="1"/>
          <p:nvPr/>
        </p:nvSpPr>
        <p:spPr>
          <a:xfrm>
            <a:off x="1119" y="7697869"/>
            <a:ext cx="965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80" dirty="0"/>
              <a:t>ore 16:30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="" xmlns:a16="http://schemas.microsoft.com/office/drawing/2014/main" id="{E7078609-684F-3648-CA47-270BA1D8D820}"/>
              </a:ext>
            </a:extLst>
          </p:cNvPr>
          <p:cNvSpPr txBox="1"/>
          <p:nvPr/>
        </p:nvSpPr>
        <p:spPr>
          <a:xfrm>
            <a:off x="-3961" y="7992509"/>
            <a:ext cx="965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80" dirty="0"/>
              <a:t>ore 17:10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="" xmlns:a16="http://schemas.microsoft.com/office/drawing/2014/main" id="{28ED3306-BB5B-7FF5-6E0A-DDE37B17DFC2}"/>
              </a:ext>
            </a:extLst>
          </p:cNvPr>
          <p:cNvSpPr txBox="1"/>
          <p:nvPr/>
        </p:nvSpPr>
        <p:spPr>
          <a:xfrm>
            <a:off x="-9041" y="8139829"/>
            <a:ext cx="965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80" dirty="0"/>
              <a:t>ore 17:20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="" xmlns:a16="http://schemas.microsoft.com/office/drawing/2014/main" id="{E1212EA9-7973-8BAB-2CE6-25D2BDBD4569}"/>
              </a:ext>
            </a:extLst>
          </p:cNvPr>
          <p:cNvSpPr txBox="1"/>
          <p:nvPr/>
        </p:nvSpPr>
        <p:spPr>
          <a:xfrm>
            <a:off x="-3961" y="8287149"/>
            <a:ext cx="965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80" dirty="0"/>
              <a:t>ore 18:00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="" xmlns:a16="http://schemas.microsoft.com/office/drawing/2014/main" id="{3AC66604-7A98-42A9-D66F-8773049AA3E8}"/>
              </a:ext>
            </a:extLst>
          </p:cNvPr>
          <p:cNvSpPr txBox="1"/>
          <p:nvPr/>
        </p:nvSpPr>
        <p:spPr>
          <a:xfrm>
            <a:off x="-9041" y="8439549"/>
            <a:ext cx="965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80" dirty="0"/>
              <a:t>ore 19:</a:t>
            </a:r>
            <a:r>
              <a:rPr lang="it-IT" sz="980" dirty="0" smtClean="0"/>
              <a:t>15</a:t>
            </a:r>
            <a:endParaRPr lang="it-IT" sz="980" dirty="0"/>
          </a:p>
        </p:txBody>
      </p:sp>
    </p:spTree>
    <p:extLst>
      <p:ext uri="{BB962C8B-B14F-4D97-AF65-F5344CB8AC3E}">
        <p14:creationId xmlns:p14="http://schemas.microsoft.com/office/powerpoint/2010/main" val="2051522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ttore diritto 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40000" rotWithShape="0">
                    <a:srgbClr val="000000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ttangolo 3"/>
          <p:cNvSpPr/>
          <p:nvPr/>
        </p:nvSpPr>
        <p:spPr>
          <a:xfrm>
            <a:off x="-1" y="5213"/>
            <a:ext cx="6858000" cy="9144000"/>
          </a:xfrm>
          <a:prstGeom prst="rect">
            <a:avLst/>
          </a:prstGeom>
          <a:solidFill>
            <a:srgbClr val="142437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" name="Rettangolo 9"/>
          <p:cNvSpPr/>
          <p:nvPr/>
        </p:nvSpPr>
        <p:spPr>
          <a:xfrm>
            <a:off x="4633119" y="-5240"/>
            <a:ext cx="2224881" cy="67428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965978" y="0"/>
            <a:ext cx="939333" cy="1965802"/>
          </a:xfrm>
          <a:prstGeom prst="rect">
            <a:avLst/>
          </a:prstGeom>
          <a:solidFill>
            <a:srgbClr val="FC6C30"/>
          </a:solidFill>
          <a:ln>
            <a:solidFill>
              <a:srgbClr val="FC6C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2064589" y="1381026"/>
            <a:ext cx="136708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SINTESI E</a:t>
            </a:r>
          </a:p>
          <a:p>
            <a:r>
              <a:rPr lang="it-IT" sz="1600" dirty="0">
                <a:solidFill>
                  <a:schemeClr val="bg1"/>
                </a:solidFill>
              </a:rPr>
              <a:t>PROGRAMMA</a:t>
            </a:r>
          </a:p>
        </p:txBody>
      </p:sp>
      <p:sp>
        <p:nvSpPr>
          <p:cNvPr id="25" name="Rettangolo 24"/>
          <p:cNvSpPr/>
          <p:nvPr/>
        </p:nvSpPr>
        <p:spPr>
          <a:xfrm>
            <a:off x="90477" y="2118361"/>
            <a:ext cx="4424539" cy="6661818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7" name="CasellaDiTesto 26"/>
          <p:cNvSpPr txBox="1"/>
          <p:nvPr/>
        </p:nvSpPr>
        <p:spPr>
          <a:xfrm>
            <a:off x="33618" y="2198888"/>
            <a:ext cx="45495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/>
              <a:t>Relatori</a:t>
            </a:r>
            <a:r>
              <a:rPr lang="it-IT" sz="100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/>
              <a:t>i</a:t>
            </a:r>
            <a:r>
              <a:rPr lang="it-IT" sz="1000" dirty="0" smtClean="0"/>
              <a:t>ng</a:t>
            </a:r>
            <a:r>
              <a:rPr lang="it-IT" sz="1000" dirty="0"/>
              <a:t>. Saverio LAZZARO – Diparti. d’Ingegneria dell’innovazione UNISALENTO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/>
              <a:t>i</a:t>
            </a:r>
            <a:r>
              <a:rPr lang="it-IT" sz="1000" dirty="0" smtClean="0"/>
              <a:t>ng</a:t>
            </a:r>
            <a:r>
              <a:rPr lang="it-IT" sz="1000" dirty="0"/>
              <a:t>. Terenzio VENTURA - DVD c/o il Comando Provinciale VVF di Taranto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/>
              <a:t>i</a:t>
            </a:r>
            <a:r>
              <a:rPr lang="it-IT" sz="1000" dirty="0" smtClean="0"/>
              <a:t>ng</a:t>
            </a:r>
            <a:r>
              <a:rPr lang="it-IT" sz="1000" dirty="0"/>
              <a:t>. Egidio DI PONZIO – Funzionario C.T.E.R. INAIL/ISPESL Taranto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/>
              <a:t>i</a:t>
            </a:r>
            <a:r>
              <a:rPr lang="it-IT" sz="1000" dirty="0" smtClean="0"/>
              <a:t>ng</a:t>
            </a:r>
            <a:r>
              <a:rPr lang="it-IT" sz="1000" dirty="0"/>
              <a:t>. Antonio </a:t>
            </a:r>
            <a:r>
              <a:rPr lang="it-IT" sz="1000" dirty="0" smtClean="0"/>
              <a:t>GELSOMINO </a:t>
            </a:r>
            <a:r>
              <a:rPr lang="it-IT" sz="1000" dirty="0"/>
              <a:t>- Project Development Manager </a:t>
            </a:r>
            <a:r>
              <a:rPr lang="it-IT" sz="1000" dirty="0" err="1"/>
              <a:t>Mytilineos</a:t>
            </a:r>
            <a:endParaRPr lang="es-ES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altLang="it-IT" sz="1000" dirty="0"/>
              <a:t>i</a:t>
            </a:r>
            <a:r>
              <a:rPr lang="it-IT" altLang="it-IT" sz="1000" dirty="0" err="1" smtClean="0"/>
              <a:t>ng</a:t>
            </a:r>
            <a:r>
              <a:rPr lang="it-IT" altLang="it-IT" sz="1000" dirty="0" smtClean="0"/>
              <a:t>. Federico </a:t>
            </a:r>
            <a:r>
              <a:rPr lang="it-IT" altLang="it-IT" sz="1000" dirty="0"/>
              <a:t>CANGIALOSI- Responsabile Scientifico </a:t>
            </a:r>
            <a:r>
              <a:rPr lang="it-IT" altLang="it-IT" sz="1000" dirty="0" err="1" smtClean="0"/>
              <a:t>Tecnologia</a:t>
            </a:r>
            <a:r>
              <a:rPr lang="it-IT" altLang="it-IT" sz="1000" dirty="0" err="1"/>
              <a:t>&amp;Ambiente</a:t>
            </a:r>
            <a:endParaRPr lang="it-IT" altLang="it-IT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altLang="it-IT" sz="1000" dirty="0"/>
              <a:t>i</a:t>
            </a:r>
            <a:r>
              <a:rPr lang="it-IT" altLang="it-IT" sz="1000" dirty="0" smtClean="0"/>
              <a:t>ng</a:t>
            </a:r>
            <a:r>
              <a:rPr lang="it-IT" altLang="it-IT" sz="1000" dirty="0"/>
              <a:t>. Luigi SERGI-R&amp;D Manager Comes spa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94803" y="3808763"/>
            <a:ext cx="439803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300"/>
              </a:spcAft>
            </a:pPr>
            <a:r>
              <a:rPr lang="it-IT" sz="1000" b="1" u="sng" dirty="0"/>
              <a:t>Riconoscimento CFP  e modalità di iscrizione </a:t>
            </a:r>
          </a:p>
          <a:p>
            <a:pPr algn="just">
              <a:spcAft>
                <a:spcPts val="300"/>
              </a:spcAft>
            </a:pPr>
            <a:r>
              <a:rPr lang="it-IT" sz="10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Il seminario  è rivolto agli iscritti dell’Ordine degli Ingegneri di </a:t>
            </a:r>
            <a:r>
              <a:rPr lang="it-IT" sz="1000" b="1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Taranto</a:t>
            </a:r>
            <a:r>
              <a:rPr lang="it-IT" sz="10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in regola con i versamenti. </a:t>
            </a:r>
          </a:p>
          <a:p>
            <a:pPr algn="just"/>
            <a:r>
              <a:rPr lang="it-IT" sz="1000" dirty="0"/>
              <a:t>È previsto il riconoscimento di </a:t>
            </a:r>
            <a:r>
              <a:rPr lang="it-IT" sz="1000" b="1" dirty="0"/>
              <a:t>n. 4 CFP e n.4 ore per professionisti antincendio</a:t>
            </a:r>
            <a:r>
              <a:rPr lang="it-IT" sz="1000" dirty="0"/>
              <a:t>.</a:t>
            </a:r>
          </a:p>
          <a:p>
            <a:pPr algn="just"/>
            <a:endParaRPr lang="it-IT" sz="1000" b="1" dirty="0"/>
          </a:p>
          <a:p>
            <a:pPr algn="just"/>
            <a:r>
              <a:rPr lang="it-IT" sz="1000" b="1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 posti disponibili sono 90 (di cui 60 per Ordine Ingegneri Taranto e 30 per altri Ordini professionali)</a:t>
            </a:r>
          </a:p>
          <a:p>
            <a:pPr algn="just"/>
            <a:endParaRPr lang="it-IT" sz="1000" b="1" dirty="0">
              <a:solidFill>
                <a:srgbClr val="FF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300"/>
              </a:spcAft>
            </a:pPr>
            <a:r>
              <a:rPr lang="it-IT" sz="1000" b="1" u="sng" dirty="0"/>
              <a:t>Costo e modalità di iscrizione</a:t>
            </a:r>
            <a:endParaRPr lang="it-IT" sz="1000" u="sng" dirty="0"/>
          </a:p>
          <a:p>
            <a:pPr marL="171450" indent="-17145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it-IT" sz="9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Gratuito</a:t>
            </a:r>
          </a:p>
          <a:p>
            <a:pPr algn="just"/>
            <a:endParaRPr lang="it-IT" sz="1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300"/>
              </a:spcAft>
            </a:pPr>
            <a:r>
              <a:rPr lang="it-IT" sz="1000" dirty="0">
                <a:ea typeface="Times New Roman" panose="02020603050405020304" pitchFamily="18" charset="0"/>
                <a:cs typeface="Times New Roman" panose="02020603050405020304" pitchFamily="18" charset="0"/>
              </a:rPr>
              <a:t>L’iscrizione all’evento dovrà avvenire esclusivamente tramite l’utilizzo della piattaforma digitale dell’Ordine degli Ingegneri di Taranto (valido per gli ingegneri di Taranto)</a:t>
            </a:r>
            <a:endParaRPr lang="it-IT" sz="1000" dirty="0">
              <a:solidFill>
                <a:srgbClr val="FF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300"/>
              </a:spcAft>
            </a:pPr>
            <a:endParaRPr lang="it-IT" sz="1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300"/>
              </a:spcAft>
            </a:pPr>
            <a:r>
              <a:rPr lang="it-IT" sz="1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Per i </a:t>
            </a:r>
            <a:r>
              <a:rPr lang="it-IT" sz="1000" b="1" u="sng" dirty="0">
                <a:highlight>
                  <a:srgbClr val="FFFF00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Colleghi appartenenti agli altri Ordini provinciali degli ingegneri</a:t>
            </a:r>
            <a:r>
              <a:rPr lang="it-IT" sz="1000" b="1" u="sng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la relativa iscrizione all’evento potrà avvenire esclusivamente inviando una mail al seguente indirizzo: </a:t>
            </a:r>
            <a:r>
              <a:rPr lang="it-IT" sz="1000" u="sng" dirty="0">
                <a:solidFill>
                  <a:srgbClr val="000090"/>
                </a:solidFill>
                <a:cs typeface="Times New Roman" panose="02020603050405020304" pitchFamily="18" charset="0"/>
                <a:hlinkClick r:id="rId2"/>
              </a:rPr>
              <a:t>leonardo.nocco@ordingtaranto.it</a:t>
            </a:r>
            <a:r>
              <a:rPr lang="it-IT" sz="1000" dirty="0">
                <a:solidFill>
                  <a:srgbClr val="142437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it-IT" sz="10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000" b="1" dirty="0">
                <a:cs typeface="Times New Roman" panose="02020603050405020304" pitchFamily="18" charset="0"/>
              </a:rPr>
              <a:t>indicando nella mail il proprio numero di iscrizione/Ordine, mail, recapito telefonico e codice professionista antincendio.</a:t>
            </a:r>
            <a:endParaRPr lang="it-IT" sz="1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300"/>
              </a:spcAft>
            </a:pPr>
            <a:endParaRPr lang="it-IT" sz="1000" b="1" dirty="0">
              <a:solidFill>
                <a:srgbClr val="FF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300"/>
              </a:spcAft>
            </a:pPr>
            <a:r>
              <a:rPr lang="it-IT" sz="1000" b="1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Le registrazioni avverranno in ordine di iscrizione sulla piattaforma fino ad esaurimento dei posti disponibili. </a:t>
            </a:r>
          </a:p>
          <a:p>
            <a:pPr algn="just">
              <a:spcAft>
                <a:spcPts val="300"/>
              </a:spcAft>
            </a:pPr>
            <a:endParaRPr lang="it-IT" sz="1000" u="sng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300"/>
              </a:spcAft>
            </a:pPr>
            <a:r>
              <a:rPr lang="it-IT" sz="1000" u="sng" dirty="0">
                <a:ea typeface="Times New Roman" panose="02020603050405020304" pitchFamily="18" charset="0"/>
                <a:cs typeface="Times New Roman" panose="02020603050405020304" pitchFamily="18" charset="0"/>
              </a:rPr>
              <a:t>A seguito della suddetta iscrizione, in caso di sopravvenuta impossibilità a partecipare, è obbligatorio provvedere immediatamente alla cancellazione sulla medesima piattaforma, entro 2 giorni dalla data dell’evento, al fine consentire  ad altri colleghi di partecipare</a:t>
            </a:r>
            <a:r>
              <a:rPr lang="it-IT" sz="1000" dirty="0"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4603516" y="6102980"/>
            <a:ext cx="22463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/>
              <a:t>Responsabile scientifico</a:t>
            </a:r>
          </a:p>
          <a:p>
            <a:pPr algn="ctr"/>
            <a:r>
              <a:rPr lang="it-IT" sz="1200" b="1" dirty="0"/>
              <a:t>Ing. Emanuele Memmola</a:t>
            </a:r>
          </a:p>
          <a:p>
            <a:pPr algn="ctr"/>
            <a:r>
              <a:rPr lang="it-IT" sz="1200" b="1" dirty="0"/>
              <a:t>Ing. Carlo Zizzi</a:t>
            </a:r>
          </a:p>
          <a:p>
            <a:pPr algn="ctr"/>
            <a:endParaRPr lang="it-IT" sz="1200" b="1" dirty="0">
              <a:solidFill>
                <a:srgbClr val="142437"/>
              </a:solidFill>
            </a:endParaRPr>
          </a:p>
        </p:txBody>
      </p:sp>
      <p:pic>
        <p:nvPicPr>
          <p:cNvPr id="23" name="Immagine 22" descr="LOGO INGEGNERI.eps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6846"/>
          <a:stretch/>
        </p:blipFill>
        <p:spPr>
          <a:xfrm>
            <a:off x="4843297" y="169065"/>
            <a:ext cx="1766823" cy="1458183"/>
          </a:xfrm>
          <a:prstGeom prst="rect">
            <a:avLst/>
          </a:prstGeom>
        </p:spPr>
      </p:pic>
      <p:sp>
        <p:nvSpPr>
          <p:cNvPr id="24" name="CasellaDiTesto 23"/>
          <p:cNvSpPr txBox="1"/>
          <p:nvPr/>
        </p:nvSpPr>
        <p:spPr>
          <a:xfrm>
            <a:off x="4611617" y="1627248"/>
            <a:ext cx="224638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solidFill>
                  <a:srgbClr val="142437"/>
                </a:solidFill>
              </a:rPr>
              <a:t>Ordine degli Ingegneri della Provincia </a:t>
            </a:r>
          </a:p>
          <a:p>
            <a:pPr algn="ctr"/>
            <a:r>
              <a:rPr lang="it-IT" sz="1600" dirty="0">
                <a:solidFill>
                  <a:srgbClr val="142437"/>
                </a:solidFill>
              </a:rPr>
              <a:t>di TARANTO</a:t>
            </a:r>
            <a:endParaRPr lang="it-IT" sz="1500" dirty="0"/>
          </a:p>
          <a:p>
            <a:pPr algn="ctr"/>
            <a:endParaRPr lang="it-IT" sz="1500" dirty="0"/>
          </a:p>
          <a:p>
            <a:pPr algn="ctr"/>
            <a:endParaRPr lang="it-IT" sz="1500" dirty="0"/>
          </a:p>
        </p:txBody>
      </p:sp>
    </p:spTree>
    <p:extLst>
      <p:ext uri="{BB962C8B-B14F-4D97-AF65-F5344CB8AC3E}">
        <p14:creationId xmlns:p14="http://schemas.microsoft.com/office/powerpoint/2010/main" val="9561737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367</Words>
  <Application>Microsoft Macintosh PowerPoint</Application>
  <PresentationFormat>Presentazione su schermo (4:3)</PresentationFormat>
  <Paragraphs>67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3" baseType="lpstr">
      <vt:lpstr>Tema di Office</vt:lpstr>
      <vt:lpstr>Presentazione di PowerPoint</vt:lpstr>
      <vt:lpstr>Presentazione di PowerPoint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. .</dc:creator>
  <cp:lastModifiedBy>. .</cp:lastModifiedBy>
  <cp:revision>153</cp:revision>
  <cp:lastPrinted>2023-05-31T09:27:14Z</cp:lastPrinted>
  <dcterms:created xsi:type="dcterms:W3CDTF">2018-10-05T17:05:49Z</dcterms:created>
  <dcterms:modified xsi:type="dcterms:W3CDTF">2024-04-15T09:48:07Z</dcterms:modified>
</cp:coreProperties>
</file>